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955"/>
    <a:srgbClr val="19706A"/>
    <a:srgbClr val="26A49B"/>
    <a:srgbClr val="2FBDA5"/>
    <a:srgbClr val="257999"/>
    <a:srgbClr val="356E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14" y="174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D08-2C39-0D4C-8CF4-76AEDA69B94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18E-477F-B34A-B34A-FDB9DCFC8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22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D08-2C39-0D4C-8CF4-76AEDA69B94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18E-477F-B34A-B34A-FDB9DCFC8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51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D08-2C39-0D4C-8CF4-76AEDA69B94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18E-477F-B34A-B34A-FDB9DCFC8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568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D08-2C39-0D4C-8CF4-76AEDA69B94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18E-477F-B34A-B34A-FDB9DCFC8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22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D08-2C39-0D4C-8CF4-76AEDA69B94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18E-477F-B34A-B34A-FDB9DCFC8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66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D08-2C39-0D4C-8CF4-76AEDA69B94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18E-477F-B34A-B34A-FDB9DCFC8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37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D08-2C39-0D4C-8CF4-76AEDA69B94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18E-477F-B34A-B34A-FDB9DCFC8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6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D08-2C39-0D4C-8CF4-76AEDA69B94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18E-477F-B34A-B34A-FDB9DCFC8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58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D08-2C39-0D4C-8CF4-76AEDA69B94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18E-477F-B34A-B34A-FDB9DCFC8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52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D08-2C39-0D4C-8CF4-76AEDA69B94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18E-477F-B34A-B34A-FDB9DCFC8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82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D08-2C39-0D4C-8CF4-76AEDA69B94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18E-477F-B34A-B34A-FDB9DCFC8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36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BD08-2C39-0D4C-8CF4-76AEDA69B94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B118E-477F-B34A-B34A-FDB9DCFC8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42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ord 22"/>
          <p:cNvSpPr/>
          <p:nvPr/>
        </p:nvSpPr>
        <p:spPr>
          <a:xfrm rot="6864947">
            <a:off x="-7179" y="8475400"/>
            <a:ext cx="2222500" cy="2115750"/>
          </a:xfrm>
          <a:prstGeom prst="chord">
            <a:avLst>
              <a:gd name="adj1" fmla="val 2700000"/>
              <a:gd name="adj2" fmla="val 15967742"/>
            </a:avLst>
          </a:prstGeom>
          <a:solidFill>
            <a:srgbClr val="26A4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68800" y="6388100"/>
            <a:ext cx="2387598" cy="3370540"/>
          </a:xfrm>
          <a:prstGeom prst="rect">
            <a:avLst/>
          </a:prstGeom>
          <a:solidFill>
            <a:srgbClr val="1970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BDA5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4272" y="284388"/>
            <a:ext cx="4077527" cy="31037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368800" y="284388"/>
            <a:ext cx="2387598" cy="6124752"/>
          </a:xfrm>
          <a:prstGeom prst="rect">
            <a:avLst/>
          </a:prstGeom>
          <a:solidFill>
            <a:srgbClr val="257999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For further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information go to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Black"/>
                <a:cs typeface="Arial Black"/>
              </a:rPr>
              <a:t>www.waitmeeting.org</a:t>
            </a:r>
          </a:p>
          <a:p>
            <a:pPr algn="ctr"/>
            <a:endParaRPr lang="en-US" sz="1400" dirty="0" smtClean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-</a:t>
            </a:r>
            <a:endParaRPr lang="en-US" sz="14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Registration fee £45</a:t>
            </a:r>
          </a:p>
          <a:p>
            <a:pPr algn="ctr"/>
            <a:endParaRPr lang="en-US" sz="1400" dirty="0" smtClean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-</a:t>
            </a:r>
            <a:endParaRPr lang="en-US" sz="14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Inclusive of lunch and refreshments</a:t>
            </a:r>
          </a:p>
          <a:p>
            <a:pPr algn="ctr"/>
            <a:endParaRPr lang="en-US" sz="1400" dirty="0" smtClean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-</a:t>
            </a:r>
            <a:endParaRPr lang="en-US" sz="14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Abstract submission </a:t>
            </a:r>
            <a:r>
              <a:rPr lang="en-US" sz="1400" smtClean="0">
                <a:solidFill>
                  <a:schemeClr val="bg1"/>
                </a:solidFill>
                <a:latin typeface="Arial Black"/>
                <a:cs typeface="Arial Black"/>
              </a:rPr>
              <a:t>deadline extended - 5pm </a:t>
            </a:r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Friday </a:t>
            </a:r>
            <a:r>
              <a:rPr lang="en-US" sz="1400" smtClean="0">
                <a:solidFill>
                  <a:schemeClr val="bg1"/>
                </a:solidFill>
                <a:latin typeface="Arial Black"/>
                <a:cs typeface="Arial Black"/>
              </a:rPr>
              <a:t>14</a:t>
            </a:r>
            <a:r>
              <a:rPr lang="en-US" sz="1400" baseline="30000" smtClean="0">
                <a:solidFill>
                  <a:schemeClr val="bg1"/>
                </a:solidFill>
                <a:latin typeface="Arial Black"/>
                <a:cs typeface="Arial Black"/>
              </a:rPr>
              <a:t>th</a:t>
            </a:r>
            <a:r>
              <a:rPr lang="en-US" sz="1400" smtClean="0">
                <a:solidFill>
                  <a:schemeClr val="bg1"/>
                </a:solidFill>
                <a:latin typeface="Arial Black"/>
                <a:cs typeface="Arial Black"/>
              </a:rPr>
              <a:t> September</a:t>
            </a:r>
            <a:endParaRPr lang="en-US" sz="1400" dirty="0" smtClean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endParaRPr lang="en-US" sz="1400" dirty="0" smtClean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-</a:t>
            </a:r>
            <a:endParaRPr lang="en-US" sz="14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Following the meeting join us for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the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WAIT SOCIAL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at Monty’s Inn</a:t>
            </a:r>
            <a:endParaRPr lang="en-US" sz="14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4273" y="2702377"/>
            <a:ext cx="4077526" cy="685800"/>
          </a:xfrm>
          <a:prstGeom prst="rect">
            <a:avLst/>
          </a:prstGeom>
          <a:solidFill>
            <a:srgbClr val="2FBDA5">
              <a:alpha val="50000"/>
            </a:srgb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85000"/>
              </a:lnSpc>
              <a:spcAft>
                <a:spcPts val="0"/>
              </a:spcAft>
            </a:pPr>
            <a:r>
              <a:rPr lang="en-US" sz="2500" kern="1400" cap="all" dirty="0">
                <a:solidFill>
                  <a:srgbClr val="FFFFFF"/>
                </a:solidFill>
                <a:effectLst/>
                <a:latin typeface="Impact"/>
                <a:ea typeface="宋体"/>
                <a:cs typeface="Times New Roman"/>
              </a:rPr>
              <a:t>Beaulieu</a:t>
            </a:r>
            <a:endParaRPr lang="en-GB" sz="4400" kern="1400" cap="all" dirty="0">
              <a:solidFill>
                <a:srgbClr val="002B38"/>
              </a:solidFill>
              <a:effectLst/>
              <a:latin typeface="Impact"/>
              <a:ea typeface="宋体"/>
              <a:cs typeface="Times New Roman"/>
            </a:endParaRPr>
          </a:p>
          <a:p>
            <a:pPr>
              <a:lnSpc>
                <a:spcPct val="85000"/>
              </a:lnSpc>
              <a:spcAft>
                <a:spcPts val="0"/>
              </a:spcAft>
            </a:pPr>
            <a:r>
              <a:rPr lang="en-US" kern="1400" cap="all" dirty="0">
                <a:solidFill>
                  <a:srgbClr val="FFFFFF"/>
                </a:solidFill>
                <a:effectLst/>
                <a:latin typeface="Impact"/>
                <a:ea typeface="宋体"/>
                <a:cs typeface="Times New Roman"/>
              </a:rPr>
              <a:t>home of the national motor museum</a:t>
            </a:r>
            <a:endParaRPr lang="en-GB" kern="1400" cap="all" dirty="0">
              <a:solidFill>
                <a:srgbClr val="002B38"/>
              </a:solidFill>
              <a:effectLst/>
              <a:latin typeface="Impact"/>
              <a:ea typeface="宋体"/>
              <a:cs typeface="Times New Roman"/>
            </a:endParaRPr>
          </a:p>
          <a:p>
            <a:pPr>
              <a:lnSpc>
                <a:spcPct val="85000"/>
              </a:lnSpc>
              <a:spcAft>
                <a:spcPts val="0"/>
              </a:spcAft>
            </a:pPr>
            <a:endParaRPr lang="en-GB" sz="4400" kern="1400" cap="all" dirty="0">
              <a:solidFill>
                <a:srgbClr val="002B38"/>
              </a:solidFill>
              <a:effectLst/>
              <a:latin typeface="Impact"/>
              <a:ea typeface="宋体"/>
              <a:cs typeface="Times New Roman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9190" y="6654245"/>
            <a:ext cx="131064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02200" y="7467917"/>
            <a:ext cx="1310640" cy="60896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1" name="Oval 20"/>
          <p:cNvSpPr/>
          <p:nvPr/>
        </p:nvSpPr>
        <p:spPr>
          <a:xfrm>
            <a:off x="1193182" y="6803092"/>
            <a:ext cx="2578718" cy="2594908"/>
          </a:xfrm>
          <a:prstGeom prst="ellipse">
            <a:avLst/>
          </a:prstGeom>
          <a:gradFill flip="none" rotWithShape="1">
            <a:gsLst>
              <a:gs pos="0">
                <a:srgbClr val="26A49B">
                  <a:alpha val="62000"/>
                </a:srgbClr>
              </a:gs>
              <a:gs pos="100000">
                <a:srgbClr val="FFFFFF"/>
              </a:gs>
            </a:gsLst>
            <a:lin ang="1512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1560" y="8323580"/>
            <a:ext cx="1402080" cy="5232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8" name="Picture 1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2679"/>
          <a:stretch/>
        </p:blipFill>
        <p:spPr bwMode="auto">
          <a:xfrm>
            <a:off x="4647095" y="9093220"/>
            <a:ext cx="1867535" cy="465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93182" y="8323580"/>
            <a:ext cx="32812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Email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QUERIES &amp; ABSTRACT SUBMISSIONS</a:t>
            </a:r>
          </a:p>
          <a:p>
            <a:pPr algn="ctr"/>
            <a:endParaRPr lang="en-US" sz="800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for oral and poster presentations (£100 prizes!) to:</a:t>
            </a:r>
          </a:p>
          <a:p>
            <a:pPr algn="ctr"/>
            <a:endParaRPr lang="en-US" sz="800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waitconference2018@gmail.com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3821" y="3822700"/>
            <a:ext cx="3352800" cy="335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272" y="5542985"/>
            <a:ext cx="407752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OUR EXCITING PROGRAMME INCLUDES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</a:t>
            </a:r>
          </a:p>
          <a:p>
            <a:endParaRPr lang="en-GB" sz="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buFont typeface="Courier New"/>
              <a:buChar char="o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MANCHESTER ARENA BOMBING</a:t>
            </a:r>
          </a:p>
          <a:p>
            <a:pPr marL="285750" lvl="0" indent="-285750">
              <a:buFont typeface="Courier New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NAP 6</a:t>
            </a:r>
          </a:p>
          <a:p>
            <a:pPr marL="285750" lvl="0" indent="-285750">
              <a:buFont typeface="Courier New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SPACE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MEDICINE</a:t>
            </a:r>
            <a:endParaRPr lang="en-GB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buFont typeface="Courier New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RESILIENCE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COPING</a:t>
            </a:r>
            <a:endParaRPr lang="en-GB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buFont typeface="Courier New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Being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 MOTOR SPORTS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medic</a:t>
            </a:r>
            <a:endParaRPr lang="en-GB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buFont typeface="Courier New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Training updates</a:t>
            </a:r>
            <a:endParaRPr lang="en-GB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buFont typeface="Courier New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SPARC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update</a:t>
            </a:r>
          </a:p>
          <a:p>
            <a:pPr marL="285750" lvl="0" indent="-285750"/>
            <a:endParaRPr lang="en-GB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973" y="3531710"/>
            <a:ext cx="4343122" cy="283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19706A"/>
                </a:solidFill>
                <a:latin typeface="Impact"/>
                <a:cs typeface="Impact"/>
              </a:rPr>
              <a:t>17</a:t>
            </a:r>
            <a:r>
              <a:rPr lang="en-US" sz="4400" b="1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19706A"/>
                </a:solidFill>
                <a:latin typeface="Impact"/>
                <a:cs typeface="Impact"/>
              </a:rPr>
              <a:t>TH</a:t>
            </a:r>
            <a:r>
              <a:rPr 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19706A"/>
                </a:solidFill>
                <a:latin typeface="Impact"/>
                <a:cs typeface="Impact"/>
              </a:rPr>
              <a:t> OCTOBER 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19706A"/>
                </a:solidFill>
                <a:latin typeface="Impact"/>
                <a:cs typeface="Impact"/>
              </a:rPr>
              <a:t>2018</a:t>
            </a:r>
            <a:endParaRPr lang="en-GB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19706A"/>
              </a:solidFill>
              <a:latin typeface="Impact"/>
              <a:cs typeface="Impact"/>
            </a:endParaRPr>
          </a:p>
          <a:p>
            <a:r>
              <a:rPr lang="en-US" sz="4000" dirty="0">
                <a:solidFill>
                  <a:srgbClr val="17375E"/>
                </a:solidFill>
                <a:latin typeface="Impact"/>
                <a:cs typeface="Impact"/>
              </a:rPr>
              <a:t>WAIT </a:t>
            </a:r>
            <a:r>
              <a:rPr lang="en-GB" sz="4000" dirty="0" smtClean="0">
                <a:solidFill>
                  <a:srgbClr val="17375E"/>
                </a:solidFill>
                <a:latin typeface="Impact"/>
                <a:cs typeface="Impact"/>
              </a:rPr>
              <a:t>ANNUAL </a:t>
            </a:r>
          </a:p>
          <a:p>
            <a:r>
              <a:rPr lang="en-GB" sz="4000" dirty="0" smtClean="0">
                <a:solidFill>
                  <a:srgbClr val="17375E"/>
                </a:solidFill>
                <a:latin typeface="Impact"/>
                <a:cs typeface="Impact"/>
              </a:rPr>
              <a:t>SCIENTIFIC MEETING</a:t>
            </a:r>
            <a:endParaRPr lang="en-GB" sz="4000" dirty="0" smtClean="0">
              <a:solidFill>
                <a:srgbClr val="17375E"/>
              </a:solidFill>
              <a:effectLst/>
              <a:latin typeface="Impact"/>
              <a:cs typeface="Impact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1026" name="Picture 2" descr="C:\Users\mccors\AppData\Local\Microsoft\Windows\Temporary Internet Files\Content.IE5\PYA4V2FT\RCoA Revalidation Logo (R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2311" y="8323580"/>
            <a:ext cx="1070871" cy="117419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2311" y="9497775"/>
            <a:ext cx="1070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tx2"/>
                </a:solidFill>
                <a:latin typeface="Arial Rounded MT Bold" pitchFamily="34" charset="0"/>
              </a:rPr>
              <a:t>5 CPD points</a:t>
            </a:r>
            <a:endParaRPr lang="en-GB" sz="1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827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99</Words>
  <Application>Microsoft Office PowerPoint</Application>
  <PresentationFormat>A4 Paper (210x297 mm)</PresentationFormat>
  <Paragraphs>44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Wee</dc:creator>
  <cp:lastModifiedBy>Mccormick, Sarah</cp:lastModifiedBy>
  <cp:revision>13</cp:revision>
  <dcterms:created xsi:type="dcterms:W3CDTF">2018-08-08T15:10:23Z</dcterms:created>
  <dcterms:modified xsi:type="dcterms:W3CDTF">2018-09-20T14:25:34Z</dcterms:modified>
</cp:coreProperties>
</file>